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</p:sldIdLst>
  <p:sldSz cx="12192000" cy="6858000"/>
  <p:notesSz cx="6888163" cy="10020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7CE90-8487-40B9-9949-FA79E1C967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A3858D-33FE-4701-B5C4-9794F2998D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CACB62-EE09-42B0-9E97-A14D2412C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1378-B697-4C5F-BBB4-2A4697CA36A6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A258C4-38F4-4663-A97B-329B08D39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CF3AB1-83DC-493C-90BA-89CDEF42D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C56B8-0C66-442D-92F9-D3961A6910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8398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E3A3A8-DC6A-4186-A4B8-DC5DC629B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E04FB9-1F08-4CEE-A3F9-A48489A917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B83110-C114-4B95-A7C8-BE4BB8F10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1378-B697-4C5F-BBB4-2A4697CA36A6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8F186-FD45-43A6-B5B6-7B949BD68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40A114-92C5-4FA3-B4AC-729A6C1CD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C56B8-0C66-442D-92F9-D3961A6910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017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1163780-912E-480D-A61B-2D9BF95D78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CB119C-5EBA-4323-BD6D-5FE6A2C2C2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FF372E-F446-4DC5-AE7F-7DE8E4C9E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1378-B697-4C5F-BBB4-2A4697CA36A6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A7CABA-4313-443F-8D7B-7F3BFD058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F6B9CA-562C-4AE2-B1B1-F442BD31B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C56B8-0C66-442D-92F9-D3961A6910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0808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F43AD-24AC-4C74-B9F0-C4490399D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CC0F3B-59EE-40F8-947B-6942FE1125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004746-BD9B-483B-8E6F-1648935CC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1378-B697-4C5F-BBB4-2A4697CA36A6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46EA5A-3868-481F-AE65-42ED3045A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F52B72-180A-4E95-A4B9-91D81F585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C56B8-0C66-442D-92F9-D3961A6910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8694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CC729-C7BC-4C23-97F6-2668EA52E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DC7283-FF8B-419F-82FB-EE84DD1CA4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565FFF-DD2D-4975-AFBB-559763851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1378-B697-4C5F-BBB4-2A4697CA36A6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15D32A-9B0B-4986-9E5E-CC23BC74A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992177-D737-48C4-863C-8C0EFBB35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C56B8-0C66-442D-92F9-D3961A6910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0571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03BCB4-5B1C-483A-9B5E-989458E29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91827F-F6D8-4FA5-A9C2-EB837A19EA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5740B5-73A7-4296-BB8C-21C1221A42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76069D-519F-48A3-9C22-2B2264F4D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1378-B697-4C5F-BBB4-2A4697CA36A6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D35B37-318E-4E09-B236-10FF3B95E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771393-4A76-49AE-AD38-A66B4C782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C56B8-0C66-442D-92F9-D3961A6910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8586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2739E8-5A0B-4D33-94D3-A5429FA2A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FAFD29-660D-4B8A-AFE7-9553D3CBA8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EFEDE0-9825-4A20-9175-D57495A10C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543D0C-FE8A-4645-8AC9-01ED46789D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DDDE88-802D-4FB0-ABCE-49E1508799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C4E94B-0013-4EAE-A4D8-000E13BAB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1378-B697-4C5F-BBB4-2A4697CA36A6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AD661BB-FAD8-4A78-90F9-45AC0A45F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3DC93E5-F198-4244-B506-A31C354D3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C56B8-0C66-442D-92F9-D3961A6910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626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A6405B-D86D-4F72-BE45-CE63FC35AF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EA9FA6-562E-46FB-8C9C-8640E9E56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1378-B697-4C5F-BBB4-2A4697CA36A6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07839C-A459-498A-9639-7239FB045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B0DFD9-D739-4E1E-9782-7C3A03C43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C56B8-0C66-442D-92F9-D3961A6910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708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2DF0C94-1E2F-488E-AFB1-A7B705343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1378-B697-4C5F-BBB4-2A4697CA36A6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EF29B4-18D3-4044-943B-C6261B5A3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917AA8-35E1-4CBB-AD3D-EDE9DC861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C56B8-0C66-442D-92F9-D3961A6910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4591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5DDFF-531E-419F-A931-8F3CAABEB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0A7B4F-53FA-4326-863B-731A356297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FFD221-D49B-43A5-9733-A5D8A5D8DB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207384-8DAD-4F75-BA68-B319513F8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1378-B697-4C5F-BBB4-2A4697CA36A6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D8A94E-D2E5-42B0-9E5F-38443DAE6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5075E8-0B1A-414D-A323-8FD69370B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C56B8-0C66-442D-92F9-D3961A6910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3791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163D2-93DD-4F4E-B333-FF241BFF5D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DBB9C29-7F05-44E8-847B-E649036572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3C67E5-8A5A-4537-8D37-94BAB91ACF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AD922A-D5E6-4748-A96D-8842F3B35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1378-B697-4C5F-BBB4-2A4697CA36A6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473C11-AA42-449B-9987-63EA9FD93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2638BF-3392-4FA3-A454-01E9BC228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C56B8-0C66-442D-92F9-D3961A6910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2208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C82346-659F-4D43-9C88-2E721759A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5D8721-78A6-4F3F-9D98-46B98E0225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9FEA6D-5734-4D14-84D8-A06E097DCA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C1378-B697-4C5F-BBB4-2A4697CA36A6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C638CA-4423-47D2-8D1E-D6742A4AE1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AD9539-8B30-434B-BF6E-8C44793A5D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DC56B8-0C66-442D-92F9-D3961A691006}" type="slidenum">
              <a:rPr lang="en-GB" smtClean="0"/>
              <a:t>‹#›</a:t>
            </a:fld>
            <a:endParaRPr lang="en-GB"/>
          </a:p>
        </p:txBody>
      </p:sp>
      <p:sp>
        <p:nvSpPr>
          <p:cNvPr id="7" name="MSIPCMContentMarking" descr="{&quot;HashCode&quot;:269818377,&quot;Placement&quot;:&quot;Footer&quot;}">
            <a:extLst>
              <a:ext uri="{FF2B5EF4-FFF2-40B4-BE49-F238E27FC236}">
                <a16:creationId xmlns:a16="http://schemas.microsoft.com/office/drawing/2014/main" id="{CE405624-4082-4D9E-962A-F64528669C24}"/>
              </a:ext>
            </a:extLst>
          </p:cNvPr>
          <p:cNvSpPr txBox="1"/>
          <p:nvPr userDrawn="1"/>
        </p:nvSpPr>
        <p:spPr>
          <a:xfrm>
            <a:off x="0" y="6561475"/>
            <a:ext cx="1522472" cy="2965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GB" sz="1200">
                <a:solidFill>
                  <a:srgbClr val="000000"/>
                </a:solidFill>
                <a:latin typeface="Calibri" panose="020F0502020204030204" pitchFamily="34" charset="0"/>
              </a:rPr>
              <a:t>Sensitivity: Internal</a:t>
            </a:r>
          </a:p>
        </p:txBody>
      </p:sp>
    </p:spTree>
    <p:extLst>
      <p:ext uri="{BB962C8B-B14F-4D97-AF65-F5344CB8AC3E}">
        <p14:creationId xmlns:p14="http://schemas.microsoft.com/office/powerpoint/2010/main" val="1644595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2F931-12C3-48F0-A450-60EE578130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4300"/>
            <a:ext cx="9144000" cy="898071"/>
          </a:xfrm>
        </p:spPr>
        <p:txBody>
          <a:bodyPr>
            <a:normAutofit/>
          </a:bodyPr>
          <a:lstStyle/>
          <a:p>
            <a:r>
              <a:rPr lang="en-GB" sz="4800" u="sng" dirty="0"/>
              <a:t>COMPANY AS A BUSINESS ENTITY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676C67-A5CA-4870-9B38-C736A12811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7586" y="1770063"/>
            <a:ext cx="11609614" cy="4794023"/>
          </a:xfrm>
        </p:spPr>
        <p:txBody>
          <a:bodyPr>
            <a:normAutofit lnSpcReduction="10000"/>
          </a:bodyPr>
          <a:lstStyle/>
          <a:p>
            <a:r>
              <a:rPr lang="en-GB" sz="3200" dirty="0"/>
              <a:t>LEGAL PERSONALITY</a:t>
            </a:r>
          </a:p>
          <a:p>
            <a:endParaRPr lang="en-GB" sz="3200" dirty="0"/>
          </a:p>
          <a:p>
            <a:r>
              <a:rPr lang="en-GB" sz="3200" dirty="0"/>
              <a:t>COMPANY CAN SUE AND BE SUED</a:t>
            </a:r>
          </a:p>
          <a:p>
            <a:endParaRPr lang="en-GB" sz="3200" dirty="0"/>
          </a:p>
          <a:p>
            <a:r>
              <a:rPr lang="en-GB" sz="3200" dirty="0"/>
              <a:t>COMPANY CAN OWN PROPERTY</a:t>
            </a:r>
          </a:p>
          <a:p>
            <a:endParaRPr lang="en-GB" sz="3200" dirty="0"/>
          </a:p>
          <a:p>
            <a:r>
              <a:rPr lang="en-GB" sz="3200" dirty="0"/>
              <a:t>COMPANY CAN CONDUCT FINANCIAL AFFAIRS</a:t>
            </a:r>
          </a:p>
          <a:p>
            <a:endParaRPr lang="en-GB" sz="3200" dirty="0"/>
          </a:p>
          <a:p>
            <a:r>
              <a:rPr lang="en-GB" sz="3200" dirty="0"/>
              <a:t>COMPANIES MAYBE CRIMINALLY RESPONSIBLE</a:t>
            </a:r>
          </a:p>
        </p:txBody>
      </p:sp>
    </p:spTree>
    <p:extLst>
      <p:ext uri="{BB962C8B-B14F-4D97-AF65-F5344CB8AC3E}">
        <p14:creationId xmlns:p14="http://schemas.microsoft.com/office/powerpoint/2010/main" val="2484471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A65CFA-DF1B-4B8D-9F88-6F99ACF051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-48985"/>
            <a:ext cx="9661071" cy="1028700"/>
          </a:xfrm>
        </p:spPr>
        <p:txBody>
          <a:bodyPr/>
          <a:lstStyle/>
          <a:p>
            <a:r>
              <a:rPr lang="en-GB" u="sng" dirty="0"/>
              <a:t>CORPORATE BUSINESS ENTITY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035E1F-86C6-48BF-BC36-F956B95711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199" y="1191987"/>
            <a:ext cx="11413671" cy="5666013"/>
          </a:xfrm>
        </p:spPr>
        <p:txBody>
          <a:bodyPr>
            <a:normAutofit lnSpcReduction="10000"/>
          </a:bodyPr>
          <a:lstStyle/>
          <a:p>
            <a:r>
              <a:rPr lang="en-GB" sz="3600" dirty="0"/>
              <a:t>Private/Public Company</a:t>
            </a:r>
          </a:p>
          <a:p>
            <a:endParaRPr lang="en-GB" sz="3600" dirty="0"/>
          </a:p>
          <a:p>
            <a:r>
              <a:rPr lang="en-GB" sz="3600" dirty="0"/>
              <a:t> A company must have at least one member - </a:t>
            </a:r>
          </a:p>
          <a:p>
            <a:r>
              <a:rPr lang="en-GB" sz="3600" dirty="0"/>
              <a:t>    (shareholder).</a:t>
            </a:r>
          </a:p>
          <a:p>
            <a:endParaRPr lang="en-GB" sz="3600" dirty="0"/>
          </a:p>
          <a:p>
            <a:r>
              <a:rPr lang="en-GB" sz="3600" dirty="0"/>
              <a:t>     A private company must have at least one director.</a:t>
            </a:r>
          </a:p>
          <a:p>
            <a:endParaRPr lang="en-GB" sz="3600" dirty="0"/>
          </a:p>
          <a:p>
            <a:r>
              <a:rPr lang="en-GB" sz="3600" dirty="0"/>
              <a:t>     A public company must have at least two directors. </a:t>
            </a:r>
          </a:p>
          <a:p>
            <a:endParaRPr lang="en-GB" sz="3600" dirty="0"/>
          </a:p>
          <a:p>
            <a:r>
              <a:rPr lang="en-GB" sz="3600" dirty="0"/>
              <a:t>     The minimum age for a director is 16.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18743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A3390-0F6A-454A-AC4A-FA38F4C8FB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8601"/>
            <a:ext cx="9144000" cy="849086"/>
          </a:xfrm>
        </p:spPr>
        <p:txBody>
          <a:bodyPr>
            <a:normAutofit fontScale="90000"/>
          </a:bodyPr>
          <a:lstStyle/>
          <a:p>
            <a:r>
              <a:rPr lang="en-GB" u="sng" dirty="0"/>
              <a:t>LEGISLATION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714A52-EF7A-4343-8CEE-895E4726F5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1885" y="1077687"/>
            <a:ext cx="11527971" cy="5159827"/>
          </a:xfrm>
        </p:spPr>
        <p:txBody>
          <a:bodyPr/>
          <a:lstStyle/>
          <a:p>
            <a:endParaRPr lang="en-GB" sz="4000" dirty="0"/>
          </a:p>
          <a:p>
            <a:r>
              <a:rPr lang="en-GB" sz="4000" dirty="0"/>
              <a:t>The Companies Act 2006 replaced the Companies Act 1985.</a:t>
            </a:r>
          </a:p>
          <a:p>
            <a:endParaRPr lang="en-GB" sz="4000" dirty="0"/>
          </a:p>
          <a:p>
            <a:r>
              <a:rPr lang="en-GB" sz="4000" dirty="0"/>
              <a:t>The C.A. 2006 contains 1300 sections, also schedules.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43685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0DCE8-CCBD-4F99-BB3E-F3145C31E7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7586" y="391885"/>
            <a:ext cx="11914414" cy="1045029"/>
          </a:xfrm>
        </p:spPr>
        <p:txBody>
          <a:bodyPr>
            <a:normAutofit/>
          </a:bodyPr>
          <a:lstStyle/>
          <a:p>
            <a:r>
              <a:rPr lang="en-GB" u="sng" dirty="0"/>
              <a:t>CORPORATE CHARACTERISTICS 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8E72E6-6739-49A3-BE5C-236DC11F07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7586" y="1802719"/>
            <a:ext cx="11560628" cy="4663395"/>
          </a:xfrm>
        </p:spPr>
        <p:txBody>
          <a:bodyPr/>
          <a:lstStyle/>
          <a:p>
            <a:r>
              <a:rPr lang="en-GB" sz="4000" dirty="0"/>
              <a:t>Distinguish Companies from:</a:t>
            </a:r>
          </a:p>
          <a:p>
            <a:endParaRPr lang="en-GB" dirty="0"/>
          </a:p>
          <a:p>
            <a:r>
              <a:rPr lang="en-GB" sz="4000" dirty="0"/>
              <a:t>Sole Trader</a:t>
            </a:r>
          </a:p>
          <a:p>
            <a:endParaRPr lang="en-GB" sz="4000" dirty="0"/>
          </a:p>
          <a:p>
            <a:r>
              <a:rPr lang="en-GB" sz="4000" dirty="0"/>
              <a:t>General Partnership</a:t>
            </a:r>
          </a:p>
          <a:p>
            <a:endParaRPr lang="en-GB" sz="4000" dirty="0"/>
          </a:p>
          <a:p>
            <a:r>
              <a:rPr lang="en-GB" sz="4000" dirty="0"/>
              <a:t>Limited Partnership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4702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E354A-A1A3-453C-ADD6-40BD71C49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4800" u="sng" dirty="0"/>
              <a:t>CORPORATE CHARACTERISTICS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197FAC-76BD-4654-8837-771C38A79A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299" y="1355271"/>
            <a:ext cx="11756571" cy="5137604"/>
          </a:xfrm>
        </p:spPr>
        <p:txBody>
          <a:bodyPr>
            <a:normAutofit fontScale="92500" lnSpcReduction="10000"/>
          </a:bodyPr>
          <a:lstStyle/>
          <a:p>
            <a:pPr algn="ctr"/>
            <a:endParaRPr lang="en-GB" sz="4000" dirty="0"/>
          </a:p>
          <a:p>
            <a:pPr algn="ctr"/>
            <a:r>
              <a:rPr lang="en-GB" sz="4000" dirty="0"/>
              <a:t>Members (Shareholders) own the company.</a:t>
            </a:r>
          </a:p>
          <a:p>
            <a:pPr marL="0" indent="0" algn="ctr">
              <a:buNone/>
            </a:pPr>
            <a:endParaRPr lang="en-GB" sz="4000" dirty="0"/>
          </a:p>
          <a:p>
            <a:pPr algn="ctr"/>
            <a:r>
              <a:rPr lang="en-GB" sz="4000" dirty="0"/>
              <a:t>Directors manage the company. </a:t>
            </a:r>
          </a:p>
          <a:p>
            <a:pPr marL="0" indent="0" algn="ctr">
              <a:buNone/>
            </a:pPr>
            <a:endParaRPr lang="en-GB" sz="4000" dirty="0"/>
          </a:p>
          <a:p>
            <a:pPr algn="ctr"/>
            <a:r>
              <a:rPr lang="en-GB" sz="4000" dirty="0"/>
              <a:t>A member can also be a director. </a:t>
            </a:r>
          </a:p>
          <a:p>
            <a:pPr marL="0" indent="0" algn="ctr">
              <a:buNone/>
            </a:pPr>
            <a:endParaRPr lang="en-GB" sz="4000" dirty="0"/>
          </a:p>
          <a:p>
            <a:pPr algn="ctr"/>
            <a:r>
              <a:rPr lang="en-GB" sz="4000" dirty="0"/>
              <a:t>A registered private company can have just member who is also the only director</a:t>
            </a:r>
          </a:p>
        </p:txBody>
      </p:sp>
    </p:spTree>
    <p:extLst>
      <p:ext uri="{BB962C8B-B14F-4D97-AF65-F5344CB8AC3E}">
        <p14:creationId xmlns:p14="http://schemas.microsoft.com/office/powerpoint/2010/main" val="2879953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8F2C7-E64C-4D2E-9355-DB05A662EB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7875"/>
          </a:xfrm>
        </p:spPr>
        <p:txBody>
          <a:bodyPr/>
          <a:lstStyle/>
          <a:p>
            <a:pPr algn="ctr"/>
            <a:r>
              <a:rPr lang="en-GB" u="sng" dirty="0"/>
              <a:t>COMPANY 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7A1258-8F43-4172-AE42-5AF47F6CA1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585" y="1404257"/>
            <a:ext cx="11740243" cy="5088618"/>
          </a:xfrm>
        </p:spPr>
        <p:txBody>
          <a:bodyPr/>
          <a:lstStyle/>
          <a:p>
            <a:pPr marL="0" indent="0" algn="ctr">
              <a:buNone/>
            </a:pPr>
            <a:r>
              <a:rPr lang="en-GB" sz="3600" u="sng" dirty="0"/>
              <a:t>DOCUMENTS REQUIRED:</a:t>
            </a:r>
          </a:p>
          <a:p>
            <a:pPr algn="ctr"/>
            <a:r>
              <a:rPr lang="en-GB" sz="4000" dirty="0"/>
              <a:t>Articles of Association</a:t>
            </a:r>
          </a:p>
          <a:p>
            <a:pPr algn="ctr"/>
            <a:endParaRPr lang="en-GB" sz="4000" dirty="0"/>
          </a:p>
          <a:p>
            <a:pPr algn="ctr"/>
            <a:r>
              <a:rPr lang="en-GB" sz="4000" dirty="0"/>
              <a:t>Memorandum of Association</a:t>
            </a:r>
          </a:p>
          <a:p>
            <a:pPr marL="0" indent="0" algn="ctr">
              <a:buNone/>
            </a:pPr>
            <a:endParaRPr lang="en-GB" sz="4000" dirty="0"/>
          </a:p>
          <a:p>
            <a:pPr algn="ctr"/>
            <a:r>
              <a:rPr lang="en-GB" sz="4000" dirty="0"/>
              <a:t>Application for registration with Companies House</a:t>
            </a:r>
          </a:p>
        </p:txBody>
      </p:sp>
    </p:spTree>
    <p:extLst>
      <p:ext uri="{BB962C8B-B14F-4D97-AF65-F5344CB8AC3E}">
        <p14:creationId xmlns:p14="http://schemas.microsoft.com/office/powerpoint/2010/main" val="27851077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D4107-9299-4F32-9F8E-FD275E710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u="sng" dirty="0"/>
              <a:t>VEIL OF INCORPORATION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9D4C0E-03E1-43F7-9D04-10ED31F810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2230"/>
            <a:ext cx="10515600" cy="5192484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en-GB" sz="4100" dirty="0"/>
              <a:t>Distinction between company and members</a:t>
            </a:r>
          </a:p>
          <a:p>
            <a:pPr marL="0" indent="0" algn="ctr">
              <a:buNone/>
            </a:pPr>
            <a:endParaRPr lang="en-GB" sz="4100" dirty="0"/>
          </a:p>
          <a:p>
            <a:pPr algn="ctr"/>
            <a:r>
              <a:rPr lang="en-GB" sz="4100" dirty="0"/>
              <a:t>Distinction between company and finances</a:t>
            </a:r>
          </a:p>
          <a:p>
            <a:pPr algn="ctr"/>
            <a:endParaRPr lang="en-GB" sz="4100" dirty="0"/>
          </a:p>
          <a:p>
            <a:pPr algn="ctr"/>
            <a:r>
              <a:rPr lang="en-GB" sz="4100" dirty="0"/>
              <a:t>Distinction between company and debts</a:t>
            </a:r>
          </a:p>
          <a:p>
            <a:pPr algn="ctr"/>
            <a:endParaRPr lang="en-GB" sz="4100" dirty="0"/>
          </a:p>
          <a:p>
            <a:pPr marL="0" indent="0" algn="ctr">
              <a:buNone/>
            </a:pPr>
            <a:r>
              <a:rPr lang="en-GB" sz="4100" u="sng" dirty="0"/>
              <a:t>Salomon v Salomon [1897] AC 22</a:t>
            </a:r>
          </a:p>
          <a:p>
            <a:pPr marL="0" indent="0" algn="ctr">
              <a:buNone/>
            </a:pPr>
            <a:endParaRPr lang="en-GB" sz="4100" u="sng" dirty="0"/>
          </a:p>
          <a:p>
            <a:pPr marL="0" indent="0" algn="ctr">
              <a:buNone/>
            </a:pPr>
            <a:r>
              <a:rPr lang="en-GB" sz="4100" u="sng" dirty="0"/>
              <a:t>PIERCING THE VEIL</a:t>
            </a:r>
          </a:p>
          <a:p>
            <a:pPr marL="0" indent="0" algn="ctr">
              <a:buNone/>
            </a:pPr>
            <a:r>
              <a:rPr lang="en-GB" sz="4100" dirty="0"/>
              <a:t>Fraud</a:t>
            </a:r>
          </a:p>
          <a:p>
            <a:pPr marL="0" indent="0" algn="ctr">
              <a:buNone/>
            </a:pPr>
            <a:r>
              <a:rPr lang="en-GB" sz="4100" dirty="0"/>
              <a:t>Wrongdoing</a:t>
            </a:r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16997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202</Words>
  <Application>Microsoft Office PowerPoint</Application>
  <PresentationFormat>Widescreen</PresentationFormat>
  <Paragraphs>62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COMPANY AS A BUSINESS ENTITY</vt:lpstr>
      <vt:lpstr>CORPORATE BUSINESS ENTITY</vt:lpstr>
      <vt:lpstr>LEGISLATION</vt:lpstr>
      <vt:lpstr>CORPORATE CHARACTERISTICS 1</vt:lpstr>
      <vt:lpstr>CORPORATE CHARACTERISTICS 2</vt:lpstr>
      <vt:lpstr>COMPANY FORMATION</vt:lpstr>
      <vt:lpstr>VEIL OF INCORPORATION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COMPANY AS A BUSINESS ENTITY</dc:title>
  <dc:creator>Joel Klaff</dc:creator>
  <cp:lastModifiedBy>Joel Klaff</cp:lastModifiedBy>
  <cp:revision>5</cp:revision>
  <cp:lastPrinted>2021-02-15T08:22:37Z</cp:lastPrinted>
  <dcterms:created xsi:type="dcterms:W3CDTF">2021-02-14T21:39:23Z</dcterms:created>
  <dcterms:modified xsi:type="dcterms:W3CDTF">2021-02-15T08:37:22Z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47d098f-2640-4837-b575-e0be04df0525_Enabled">
    <vt:lpwstr>True</vt:lpwstr>
  </property>
  <property fmtid="{D5CDD505-2E9C-101B-9397-08002B2CF9AE}" pid="3" name="MSIP_Label_b47d098f-2640-4837-b575-e0be04df0525_SiteId">
    <vt:lpwstr>98f1bb3a-5efa-4782-88ba-bd897db60e62</vt:lpwstr>
  </property>
  <property fmtid="{D5CDD505-2E9C-101B-9397-08002B2CF9AE}" pid="4" name="MSIP_Label_b47d098f-2640-4837-b575-e0be04df0525_Owner">
    <vt:lpwstr>SADM183@derby.ac.uk</vt:lpwstr>
  </property>
  <property fmtid="{D5CDD505-2E9C-101B-9397-08002B2CF9AE}" pid="5" name="MSIP_Label_b47d098f-2640-4837-b575-e0be04df0525_SetDate">
    <vt:lpwstr>2021-02-14T22:11:58.1276471Z</vt:lpwstr>
  </property>
  <property fmtid="{D5CDD505-2E9C-101B-9397-08002B2CF9AE}" pid="6" name="MSIP_Label_b47d098f-2640-4837-b575-e0be04df0525_Name">
    <vt:lpwstr>Internal</vt:lpwstr>
  </property>
  <property fmtid="{D5CDD505-2E9C-101B-9397-08002B2CF9AE}" pid="7" name="MSIP_Label_b47d098f-2640-4837-b575-e0be04df0525_Application">
    <vt:lpwstr>Microsoft Azure Information Protection</vt:lpwstr>
  </property>
  <property fmtid="{D5CDD505-2E9C-101B-9397-08002B2CF9AE}" pid="8" name="MSIP_Label_b47d098f-2640-4837-b575-e0be04df0525_Extended_MSFT_Method">
    <vt:lpwstr>Automatic</vt:lpwstr>
  </property>
  <property fmtid="{D5CDD505-2E9C-101B-9397-08002B2CF9AE}" pid="9" name="MSIP_Label_501a0944-9d81-4c75-b857-2ec7863455b7_Enabled">
    <vt:lpwstr>True</vt:lpwstr>
  </property>
  <property fmtid="{D5CDD505-2E9C-101B-9397-08002B2CF9AE}" pid="10" name="MSIP_Label_501a0944-9d81-4c75-b857-2ec7863455b7_SiteId">
    <vt:lpwstr>98f1bb3a-5efa-4782-88ba-bd897db60e62</vt:lpwstr>
  </property>
  <property fmtid="{D5CDD505-2E9C-101B-9397-08002B2CF9AE}" pid="11" name="MSIP_Label_501a0944-9d81-4c75-b857-2ec7863455b7_Owner">
    <vt:lpwstr>SADM183@derby.ac.uk</vt:lpwstr>
  </property>
  <property fmtid="{D5CDD505-2E9C-101B-9397-08002B2CF9AE}" pid="12" name="MSIP_Label_501a0944-9d81-4c75-b857-2ec7863455b7_SetDate">
    <vt:lpwstr>2021-02-14T22:11:58.1276471Z</vt:lpwstr>
  </property>
  <property fmtid="{D5CDD505-2E9C-101B-9397-08002B2CF9AE}" pid="13" name="MSIP_Label_501a0944-9d81-4c75-b857-2ec7863455b7_Name">
    <vt:lpwstr>Internal with visible marking</vt:lpwstr>
  </property>
  <property fmtid="{D5CDD505-2E9C-101B-9397-08002B2CF9AE}" pid="14" name="MSIP_Label_501a0944-9d81-4c75-b857-2ec7863455b7_Application">
    <vt:lpwstr>Microsoft Azure Information Protection</vt:lpwstr>
  </property>
  <property fmtid="{D5CDD505-2E9C-101B-9397-08002B2CF9AE}" pid="15" name="MSIP_Label_501a0944-9d81-4c75-b857-2ec7863455b7_Parent">
    <vt:lpwstr>b47d098f-2640-4837-b575-e0be04df0525</vt:lpwstr>
  </property>
  <property fmtid="{D5CDD505-2E9C-101B-9397-08002B2CF9AE}" pid="16" name="MSIP_Label_501a0944-9d81-4c75-b857-2ec7863455b7_Extended_MSFT_Method">
    <vt:lpwstr>Automatic</vt:lpwstr>
  </property>
  <property fmtid="{D5CDD505-2E9C-101B-9397-08002B2CF9AE}" pid="17" name="Sensitivity">
    <vt:lpwstr>Internal Internal with visible marking</vt:lpwstr>
  </property>
</Properties>
</file>